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5"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781"/>
  </p:normalViewPr>
  <p:slideViewPr>
    <p:cSldViewPr snapToGrid="0" snapToObjects="1">
      <p:cViewPr varScale="1">
        <p:scale>
          <a:sx n="69" d="100"/>
          <a:sy n="69"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31905D-07EA-D043-A9E3-3BFAADFAE80C}"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213362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31905D-07EA-D043-A9E3-3BFAADFAE80C}"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75108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31905D-07EA-D043-A9E3-3BFAADFAE80C}"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34993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31905D-07EA-D043-A9E3-3BFAADFAE80C}"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21764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1905D-07EA-D043-A9E3-3BFAADFAE80C}"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50605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31905D-07EA-D043-A9E3-3BFAADFAE80C}"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210605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31905D-07EA-D043-A9E3-3BFAADFAE80C}"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65071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31905D-07EA-D043-A9E3-3BFAADFAE80C}"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20269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1905D-07EA-D043-A9E3-3BFAADFAE80C}"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75884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31905D-07EA-D043-A9E3-3BFAADFAE80C}"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210682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31905D-07EA-D043-A9E3-3BFAADFAE80C}"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8D39-4A14-3B41-98C7-3B14B5C0A8A0}" type="slidenum">
              <a:rPr lang="en-US" smtClean="0"/>
              <a:t>‹#›</a:t>
            </a:fld>
            <a:endParaRPr lang="en-US"/>
          </a:p>
        </p:txBody>
      </p:sp>
    </p:spTree>
    <p:extLst>
      <p:ext uri="{BB962C8B-B14F-4D97-AF65-F5344CB8AC3E}">
        <p14:creationId xmlns:p14="http://schemas.microsoft.com/office/powerpoint/2010/main" val="169948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1905D-07EA-D043-A9E3-3BFAADFAE80C}" type="datetimeFigureOut">
              <a:rPr lang="en-US" smtClean="0"/>
              <a:t>9/25/2022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F8D39-4A14-3B41-98C7-3B14B5C0A8A0}" type="slidenum">
              <a:rPr lang="en-US" smtClean="0"/>
              <a:t>‹#›</a:t>
            </a:fld>
            <a:endParaRPr lang="en-US"/>
          </a:p>
        </p:txBody>
      </p:sp>
    </p:spTree>
    <p:extLst>
      <p:ext uri="{BB962C8B-B14F-4D97-AF65-F5344CB8AC3E}">
        <p14:creationId xmlns:p14="http://schemas.microsoft.com/office/powerpoint/2010/main" val="90514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Merit Stars 101</a:t>
            </a:r>
          </a:p>
        </p:txBody>
      </p:sp>
    </p:spTree>
    <p:extLst>
      <p:ext uri="{BB962C8B-B14F-4D97-AF65-F5344CB8AC3E}">
        <p14:creationId xmlns:p14="http://schemas.microsoft.com/office/powerpoint/2010/main" val="13365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The Form</a:t>
            </a:r>
          </a:p>
        </p:txBody>
      </p:sp>
      <p:sp>
        <p:nvSpPr>
          <p:cNvPr id="3" name="Content Placeholder 2"/>
          <p:cNvSpPr>
            <a:spLocks noGrp="1"/>
          </p:cNvSpPr>
          <p:nvPr>
            <p:ph idx="1"/>
          </p:nvPr>
        </p:nvSpPr>
        <p:spPr/>
        <p:txBody>
          <a:bodyPr>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dirty="0"/>
              <a:t>All Merit Star nominations and the National Certificate of Appreciation nomination use the same form</a:t>
            </a:r>
          </a:p>
          <a:p>
            <a:pPr marL="0" marR="0" lvl="0" indent="0" defTabSz="914400" eaLnBrk="1" fontAlgn="auto" latinLnBrk="0" hangingPunct="1">
              <a:lnSpc>
                <a:spcPct val="100000"/>
              </a:lnSpc>
              <a:spcBef>
                <a:spcPts val="0"/>
              </a:spcBef>
              <a:spcAft>
                <a:spcPts val="0"/>
              </a:spcAft>
              <a:buClrTx/>
              <a:buSzTx/>
              <a:buFontTx/>
              <a:buNone/>
              <a:tabLst/>
              <a:defRPr/>
            </a:pPr>
            <a:endParaRPr lang="en-US" sz="3600" dirty="0"/>
          </a:p>
          <a:p>
            <a:pPr marL="0" lvl="0" indent="0">
              <a:lnSpc>
                <a:spcPct val="100000"/>
              </a:lnSpc>
              <a:spcBef>
                <a:spcPts val="0"/>
              </a:spcBef>
              <a:buNone/>
              <a:defRPr/>
            </a:pPr>
            <a:r>
              <a:rPr lang="en-US" sz="3600" dirty="0"/>
              <a:t>Forms can be found on the NSP Web site </a:t>
            </a:r>
            <a:r>
              <a:rPr lang="mr-IN" sz="3600" dirty="0"/>
              <a:t>–</a:t>
            </a:r>
            <a:r>
              <a:rPr lang="en-US" sz="3600" dirty="0"/>
              <a:t>&gt;Member Resources </a:t>
            </a:r>
            <a:r>
              <a:rPr lang="mr-IN" sz="3600" dirty="0"/>
              <a:t>–</a:t>
            </a:r>
            <a:r>
              <a:rPr lang="en-US" sz="3600" dirty="0"/>
              <a:t>&gt; Forms and Documents </a:t>
            </a:r>
            <a:r>
              <a:rPr lang="mr-IN" sz="3600" dirty="0"/>
              <a:t>–</a:t>
            </a:r>
            <a:r>
              <a:rPr lang="en-US" sz="3600" dirty="0"/>
              <a:t>&gt; Awards </a:t>
            </a:r>
          </a:p>
          <a:p>
            <a:pPr marL="0" marR="0" lvl="0" indent="0" defTabSz="914400" eaLnBrk="1" fontAlgn="auto" latinLnBrk="0" hangingPunct="1">
              <a:lnSpc>
                <a:spcPct val="100000"/>
              </a:lnSpc>
              <a:spcBef>
                <a:spcPts val="0"/>
              </a:spcBef>
              <a:spcAft>
                <a:spcPts val="0"/>
              </a:spcAft>
              <a:buClrTx/>
              <a:buSzTx/>
              <a:buFontTx/>
              <a:buNone/>
              <a:tabLst/>
              <a:defRPr/>
            </a:pPr>
            <a:endParaRPr lang="en-US" sz="3600" dirty="0"/>
          </a:p>
          <a:p>
            <a:pPr marL="0" marR="0" lvl="0" indent="0" defTabSz="914400" eaLnBrk="1" fontAlgn="auto" latinLnBrk="0" hangingPunct="1">
              <a:lnSpc>
                <a:spcPct val="100000"/>
              </a:lnSpc>
              <a:spcBef>
                <a:spcPts val="0"/>
              </a:spcBef>
              <a:spcAft>
                <a:spcPts val="0"/>
              </a:spcAft>
              <a:buClrTx/>
              <a:buSzTx/>
              <a:buFontTx/>
              <a:buNone/>
              <a:tabLst/>
              <a:defRPr/>
            </a:pPr>
            <a:r>
              <a:rPr lang="en-US" sz="3600" dirty="0"/>
              <a:t>Always download the current form as they are frequently updated</a:t>
            </a:r>
          </a:p>
          <a:p>
            <a:pPr marL="0" marR="0" lvl="0" indent="0" defTabSz="914400" eaLnBrk="1" fontAlgn="auto" latinLnBrk="0" hangingPunct="1">
              <a:lnSpc>
                <a:spcPct val="100000"/>
              </a:lnSpc>
              <a:spcBef>
                <a:spcPts val="0"/>
              </a:spcBef>
              <a:spcAft>
                <a:spcPts val="0"/>
              </a:spcAft>
              <a:buClrTx/>
              <a:buSzTx/>
              <a:buFontTx/>
              <a:buNone/>
              <a:tabLst/>
              <a:defRPr/>
            </a:pPr>
            <a:endParaRPr lang="en-US" sz="3600" dirty="0"/>
          </a:p>
          <a:p>
            <a:pPr marL="0" marR="0" lvl="0" indent="0" defTabSz="914400" eaLnBrk="1" fontAlgn="auto" latinLnBrk="0" hangingPunct="1">
              <a:lnSpc>
                <a:spcPct val="100000"/>
              </a:lnSpc>
              <a:spcBef>
                <a:spcPts val="0"/>
              </a:spcBef>
              <a:spcAft>
                <a:spcPts val="0"/>
              </a:spcAft>
              <a:buClrTx/>
              <a:buSzTx/>
              <a:buFontTx/>
              <a:buNone/>
              <a:tabLst/>
              <a:defRPr/>
            </a:pPr>
            <a:r>
              <a:rPr lang="en-US" sz="3600" dirty="0"/>
              <a:t>Northern Division Merit Star forms are due to the Division Awards Advisor </a:t>
            </a:r>
            <a:r>
              <a:rPr lang="en-US" sz="3600"/>
              <a:t>by June 15th</a:t>
            </a:r>
            <a:endParaRPr lang="en-US" sz="3600" dirty="0"/>
          </a:p>
        </p:txBody>
      </p:sp>
    </p:spTree>
    <p:extLst>
      <p:ext uri="{BB962C8B-B14F-4D97-AF65-F5344CB8AC3E}">
        <p14:creationId xmlns:p14="http://schemas.microsoft.com/office/powerpoint/2010/main" val="53709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Purple Merit Star</a:t>
            </a:r>
          </a:p>
        </p:txBody>
      </p:sp>
      <p:sp>
        <p:nvSpPr>
          <p:cNvPr id="3" name="Content Placeholder 2"/>
          <p:cNvSpPr>
            <a:spLocks noGrp="1"/>
          </p:cNvSpPr>
          <p:nvPr>
            <p:ph idx="1"/>
          </p:nvPr>
        </p:nvSpPr>
        <p:spPr/>
        <p:txBody>
          <a:bodyPr>
            <a:normAutofit fontScale="92500" lnSpcReduction="20000"/>
          </a:bodyPr>
          <a:lstStyle/>
          <a:p>
            <a:r>
              <a:rPr lang="en-US" dirty="0"/>
              <a:t>May be Awarded to the Leader(s) of a successful Life Saving Incident. </a:t>
            </a:r>
          </a:p>
          <a:p>
            <a:r>
              <a:rPr lang="en-US" dirty="0"/>
              <a:t>Patient must survive for at least 24 hours</a:t>
            </a:r>
          </a:p>
          <a:p>
            <a:r>
              <a:rPr lang="en-US" dirty="0"/>
              <a:t>Must be able to describe the lifesaving intervention(s) performed by the Patroller(s)</a:t>
            </a:r>
          </a:p>
          <a:p>
            <a:r>
              <a:rPr lang="en-US" dirty="0"/>
              <a:t>Documentation from a Doctor, Nurse or Paramedic must accompany the nomination verifying that the injuries sustained were truly life threatening and the interventions of the patroller saved the patients life. Ideally this documentation should come from a provider directly involved with the patient.  When that is difficult or impossible a Patrol, Region or Division Medical Advisor  can review the incident and write a letter or email stating that the injuries were life threatening.</a:t>
            </a:r>
          </a:p>
          <a:p>
            <a:r>
              <a:rPr lang="en-US" dirty="0"/>
              <a:t>The lifesaving intervention was not performed under the direction of another agency, e.g., EMS. </a:t>
            </a:r>
          </a:p>
          <a:p>
            <a:endParaRPr lang="en-US" dirty="0"/>
          </a:p>
        </p:txBody>
      </p:sp>
    </p:spTree>
    <p:extLst>
      <p:ext uri="{BB962C8B-B14F-4D97-AF65-F5344CB8AC3E}">
        <p14:creationId xmlns:p14="http://schemas.microsoft.com/office/powerpoint/2010/main" val="81213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Blue Merit Star</a:t>
            </a:r>
          </a:p>
        </p:txBody>
      </p:sp>
      <p:sp>
        <p:nvSpPr>
          <p:cNvPr id="3" name="Content Placeholder 2"/>
          <p:cNvSpPr>
            <a:spLocks noGrp="1"/>
          </p:cNvSpPr>
          <p:nvPr>
            <p:ph idx="1"/>
          </p:nvPr>
        </p:nvSpPr>
        <p:spPr/>
        <p:txBody>
          <a:bodyPr/>
          <a:lstStyle/>
          <a:p>
            <a:r>
              <a:rPr lang="en-US" dirty="0"/>
              <a:t>Blue Merit Stars may be awarded to members who are involved with a life saving incident where a Purple Merit Star is awarded.</a:t>
            </a:r>
          </a:p>
          <a:p>
            <a:r>
              <a:rPr lang="en-US" dirty="0"/>
              <a:t>Significant “Hands On” with the patient is required something more than driving the sled.</a:t>
            </a:r>
          </a:p>
          <a:p>
            <a:r>
              <a:rPr lang="en-US" dirty="0"/>
              <a:t>Blue Merit Stars may be awarded to members who are involved, “Hands On” during an unsuccessful life saving incident.  No medical documentation is needed just a statement in the support document that a fatality occurred </a:t>
            </a:r>
          </a:p>
        </p:txBody>
      </p:sp>
    </p:spTree>
    <p:extLst>
      <p:ext uri="{BB962C8B-B14F-4D97-AF65-F5344CB8AC3E}">
        <p14:creationId xmlns:p14="http://schemas.microsoft.com/office/powerpoint/2010/main" val="112462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Green Merit Star</a:t>
            </a:r>
          </a:p>
        </p:txBody>
      </p:sp>
      <p:sp>
        <p:nvSpPr>
          <p:cNvPr id="3" name="Content Placeholder 2"/>
          <p:cNvSpPr>
            <a:spLocks noGrp="1"/>
          </p:cNvSpPr>
          <p:nvPr>
            <p:ph idx="1"/>
          </p:nvPr>
        </p:nvSpPr>
        <p:spPr/>
        <p:txBody>
          <a:bodyPr/>
          <a:lstStyle/>
          <a:p>
            <a:r>
              <a:rPr lang="en-US" dirty="0"/>
              <a:t>Green Merit Stars are very rare, definitely the least frequently given Award in the NSP awards system.</a:t>
            </a:r>
          </a:p>
          <a:p>
            <a:r>
              <a:rPr lang="en-US" dirty="0"/>
              <a:t>Green Merit Stars may be awarded when a member risks significant injury to assist someone.</a:t>
            </a:r>
          </a:p>
          <a:p>
            <a:r>
              <a:rPr lang="en-US" dirty="0"/>
              <a:t>Examples:  Member participates in an off-area Search and Rescue and conditions are dangerous.  Below Zero temperatures, overnight activity, deep snow, dangerous terrain,  Member arrives at an MVA and pulls a patient out of a burning car.</a:t>
            </a:r>
          </a:p>
          <a:p>
            <a:r>
              <a:rPr lang="en-US" dirty="0"/>
              <a:t>Not under the direction of another agency</a:t>
            </a:r>
          </a:p>
        </p:txBody>
      </p:sp>
    </p:spTree>
    <p:extLst>
      <p:ext uri="{BB962C8B-B14F-4D97-AF65-F5344CB8AC3E}">
        <p14:creationId xmlns:p14="http://schemas.microsoft.com/office/powerpoint/2010/main" val="165828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Yellow Merit Star </a:t>
            </a:r>
          </a:p>
        </p:txBody>
      </p:sp>
      <p:sp>
        <p:nvSpPr>
          <p:cNvPr id="3" name="Content Placeholder 2"/>
          <p:cNvSpPr>
            <a:spLocks noGrp="1"/>
          </p:cNvSpPr>
          <p:nvPr>
            <p:ph idx="1"/>
          </p:nvPr>
        </p:nvSpPr>
        <p:spPr/>
        <p:txBody>
          <a:bodyPr/>
          <a:lstStyle/>
          <a:p>
            <a:r>
              <a:rPr lang="en-US" dirty="0"/>
              <a:t>There are three ways that members may be awarded a Yellow Merit Star  </a:t>
            </a:r>
          </a:p>
          <a:p>
            <a:r>
              <a:rPr lang="en-US" dirty="0"/>
              <a:t>1) Life Saving incident</a:t>
            </a:r>
          </a:p>
          <a:p>
            <a:pPr lvl="1"/>
            <a:r>
              <a:rPr lang="en-US" dirty="0"/>
              <a:t>Members involved with a successful or unsuccessful life saving incident who support the effort in ways other than “Hands On” may be given a Yellow Merit Star.</a:t>
            </a:r>
          </a:p>
          <a:p>
            <a:pPr lvl="1"/>
            <a:r>
              <a:rPr lang="en-US" dirty="0"/>
              <a:t>Examples:  Patroller involved with transportation but not first aid.  Patroller at base who communicates with 911.  Patroller assigned to comfort patients on site friends or family.  Patroller who cleans up incident site or Patrol base facility</a:t>
            </a:r>
          </a:p>
        </p:txBody>
      </p:sp>
    </p:spTree>
    <p:extLst>
      <p:ext uri="{BB962C8B-B14F-4D97-AF65-F5344CB8AC3E}">
        <p14:creationId xmlns:p14="http://schemas.microsoft.com/office/powerpoint/2010/main" val="60206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Yellow Merit Star 2</a:t>
            </a:r>
          </a:p>
        </p:txBody>
      </p:sp>
      <p:sp>
        <p:nvSpPr>
          <p:cNvPr id="3" name="Content Placeholder 2"/>
          <p:cNvSpPr>
            <a:spLocks noGrp="1"/>
          </p:cNvSpPr>
          <p:nvPr>
            <p:ph idx="1"/>
          </p:nvPr>
        </p:nvSpPr>
        <p:spPr/>
        <p:txBody>
          <a:bodyPr/>
          <a:lstStyle/>
          <a:p>
            <a:r>
              <a:rPr lang="en-US" dirty="0"/>
              <a:t>All  National level nominees for individual Outstanding Awards who do not receive a Gold or Silver Merit Star automatically receive a Yellow Merit Star.  An additional nomination form is not needed.</a:t>
            </a:r>
          </a:p>
          <a:p>
            <a:r>
              <a:rPr lang="en-US" dirty="0"/>
              <a:t>The Individual Outstanding Categories are: Alpine Patroller , Administrative Patroller, Alumni, Bike Patroller, Nordic Patroller, Patrol Director/ Representative, Patroller,  Young Adult Patroller, Paid Patroller, Paid Patrol Director/Representative, OEC Instructor, and Non-OEC Instructor.</a:t>
            </a:r>
          </a:p>
        </p:txBody>
      </p:sp>
    </p:spTree>
    <p:extLst>
      <p:ext uri="{BB962C8B-B14F-4D97-AF65-F5344CB8AC3E}">
        <p14:creationId xmlns:p14="http://schemas.microsoft.com/office/powerpoint/2010/main" val="199325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Yellow Merit Star 3</a:t>
            </a:r>
          </a:p>
        </p:txBody>
      </p:sp>
      <p:sp>
        <p:nvSpPr>
          <p:cNvPr id="3" name="Content Placeholder 2"/>
          <p:cNvSpPr>
            <a:spLocks noGrp="1"/>
          </p:cNvSpPr>
          <p:nvPr>
            <p:ph idx="1"/>
          </p:nvPr>
        </p:nvSpPr>
        <p:spPr/>
        <p:txBody>
          <a:bodyPr/>
          <a:lstStyle/>
          <a:p>
            <a:r>
              <a:rPr lang="en-US" dirty="0"/>
              <a:t>Activity that “Benefits the NSP” above and beyond normal patrol activities and responsibilities.</a:t>
            </a:r>
          </a:p>
          <a:p>
            <a:r>
              <a:rPr lang="en-US" dirty="0"/>
              <a:t>Examples:  Development of a new and effective program for the Patrol, Region or Division; Service as Patrol Director or Region Director, typically when the member already has an Appointment Award or does not qualify for </a:t>
            </a:r>
            <a:r>
              <a:rPr lang="en-US"/>
              <a:t>one; </a:t>
            </a:r>
            <a:r>
              <a:rPr lang="en-US" dirty="0"/>
              <a:t>Significant fund-raising activity</a:t>
            </a:r>
          </a:p>
          <a:p>
            <a:r>
              <a:rPr lang="en-US" dirty="0"/>
              <a:t>Not for painting the Patrol room</a:t>
            </a:r>
          </a:p>
        </p:txBody>
      </p:sp>
    </p:spTree>
    <p:extLst>
      <p:ext uri="{BB962C8B-B14F-4D97-AF65-F5344CB8AC3E}">
        <p14:creationId xmlns:p14="http://schemas.microsoft.com/office/powerpoint/2010/main" val="73002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7525</TotalTime>
  <Words>624</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Merit Stars 101</vt:lpstr>
      <vt:lpstr>The Form</vt:lpstr>
      <vt:lpstr>Purple Merit Star</vt:lpstr>
      <vt:lpstr>Blue Merit Star</vt:lpstr>
      <vt:lpstr>Green Merit Star</vt:lpstr>
      <vt:lpstr>Yellow Merit Star </vt:lpstr>
      <vt:lpstr>Yellow Merit Star 2</vt:lpstr>
      <vt:lpstr>Yellow Merit Star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the Merit Stars</dc:title>
  <dc:creator>Jerry Sherman</dc:creator>
  <cp:lastModifiedBy>14067</cp:lastModifiedBy>
  <cp:revision>28</cp:revision>
  <dcterms:created xsi:type="dcterms:W3CDTF">2019-03-18T13:04:36Z</dcterms:created>
  <dcterms:modified xsi:type="dcterms:W3CDTF">2022-09-26T01:46:37Z</dcterms:modified>
</cp:coreProperties>
</file>